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81" r:id="rId4"/>
    <p:sldId id="289" r:id="rId5"/>
    <p:sldId id="259" r:id="rId6"/>
    <p:sldId id="260" r:id="rId7"/>
    <p:sldId id="261" r:id="rId8"/>
    <p:sldId id="262" r:id="rId9"/>
    <p:sldId id="264" r:id="rId10"/>
    <p:sldId id="263" r:id="rId11"/>
    <p:sldId id="274" r:id="rId12"/>
    <p:sldId id="268" r:id="rId13"/>
    <p:sldId id="269" r:id="rId14"/>
    <p:sldId id="270" r:id="rId15"/>
    <p:sldId id="272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82" r:id="rId26"/>
    <p:sldId id="284" r:id="rId27"/>
    <p:sldId id="285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935" autoAdjust="0"/>
  </p:normalViewPr>
  <p:slideViewPr>
    <p:cSldViewPr snapToGrid="0">
      <p:cViewPr varScale="1">
        <p:scale>
          <a:sx n="102" d="100"/>
          <a:sy n="102" d="100"/>
        </p:scale>
        <p:origin x="9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3654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30194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57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844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963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90654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4393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1581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588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86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725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458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517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234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140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7950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772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11727F7-4A10-4E1E-8307-DF0343EE7832}" type="datetimeFigureOut">
              <a:rPr lang="en-IL" smtClean="0"/>
              <a:t>19/05/2021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EFD0E-AF8B-4445-A1F5-8DBEA9F49DA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409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5F25-75E7-4160-A081-3AF8E83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LOTR</a:t>
            </a:r>
            <a:br>
              <a:rPr lang="en-US" dirty="0"/>
            </a:br>
            <a:r>
              <a:rPr lang="en-US" dirty="0"/>
              <a:t>Lord-Of-The-Ring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3B14F-F9EC-483C-BB64-54058A89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512584"/>
          </a:xfrm>
        </p:spPr>
        <p:txBody>
          <a:bodyPr/>
          <a:lstStyle/>
          <a:p>
            <a:r>
              <a:rPr lang="en-US" dirty="0"/>
              <a:t>Amichai Ben-DAVID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52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3074" name="Picture 2" descr="LOTR Tribute | One Ring to rule them all - YouTube">
            <a:extLst>
              <a:ext uri="{FF2B5EF4-FFF2-40B4-BE49-F238E27FC236}">
                <a16:creationId xmlns:a16="http://schemas.microsoft.com/office/drawing/2014/main" id="{B8B405DF-47F7-475A-BC84-5ED9F55C7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" b="-905"/>
          <a:stretch/>
        </p:blipFill>
        <p:spPr bwMode="auto">
          <a:xfrm>
            <a:off x="165101" y="1291220"/>
            <a:ext cx="9598737" cy="53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9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42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252244" y="2819401"/>
            <a:ext cx="2116306" cy="1197913"/>
          </a:xfrm>
          <a:prstGeom prst="bentConnector3">
            <a:avLst>
              <a:gd name="adj1" fmla="val 1639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6200000" flipV="1">
            <a:off x="2576982" y="4488332"/>
            <a:ext cx="1399237" cy="45720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2368550" y="3856325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055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>
            <a:off x="292231" y="2818614"/>
            <a:ext cx="3947236" cy="1197530"/>
          </a:xfrm>
          <a:prstGeom prst="bentConnector3">
            <a:avLst>
              <a:gd name="adj1" fmla="val 91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6200000" flipV="1">
            <a:off x="4453391" y="4481671"/>
            <a:ext cx="1385415" cy="45436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4239467" y="3855156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17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2245" y="2752626"/>
            <a:ext cx="5997727" cy="66775"/>
          </a:xfrm>
          <a:prstGeom prst="bentConnector3">
            <a:avLst>
              <a:gd name="adj1" fmla="val 74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91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3940404" y="4045593"/>
            <a:ext cx="304080" cy="149177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0800000" flipV="1">
            <a:off x="4923934" y="2729086"/>
            <a:ext cx="1384222" cy="1316508"/>
          </a:xfrm>
          <a:prstGeom prst="bentConnector3">
            <a:avLst>
              <a:gd name="adj1" fmla="val 7656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4244484" y="3884606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2377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Ring-Controller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766842-FFE8-47CB-B5A7-B7AEEFC2B4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7009" r="17099"/>
          <a:stretch/>
        </p:blipFill>
        <p:spPr>
          <a:xfrm>
            <a:off x="165102" y="1783508"/>
            <a:ext cx="6200465" cy="447982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6457931" y="1848334"/>
            <a:ext cx="3535492" cy="2802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Path: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Core Request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 Response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 Input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 through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F2C RD/WR to local Mem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C2F RD_RSP</a:t>
            </a: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AE17911-0704-495B-8879-EFA40F834E31}"/>
              </a:ext>
            </a:extLst>
          </p:cNvPr>
          <p:cNvCxnSpPr>
            <a:cxnSpLocks/>
            <a:stCxn id="44" idx="2"/>
          </p:cNvCxnSpPr>
          <p:nvPr/>
        </p:nvCxnSpPr>
        <p:spPr>
          <a:xfrm rot="10800000" flipV="1">
            <a:off x="1960776" y="4017313"/>
            <a:ext cx="407775" cy="143138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BD0C6-0A8D-4C5B-9470-FCEF0347EFDA}"/>
              </a:ext>
            </a:extLst>
          </p:cNvPr>
          <p:cNvCxnSpPr>
            <a:cxnSpLocks/>
            <a:endCxn id="44" idx="6"/>
          </p:cNvCxnSpPr>
          <p:nvPr/>
        </p:nvCxnSpPr>
        <p:spPr>
          <a:xfrm rot="10800000" flipV="1">
            <a:off x="3048000" y="2752623"/>
            <a:ext cx="3183118" cy="1264689"/>
          </a:xfrm>
          <a:prstGeom prst="bentConnector3">
            <a:avLst>
              <a:gd name="adj1" fmla="val 899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EBB1D71-62D1-438E-934A-0ADD24A437A4}"/>
              </a:ext>
            </a:extLst>
          </p:cNvPr>
          <p:cNvSpPr/>
          <p:nvPr/>
        </p:nvSpPr>
        <p:spPr>
          <a:xfrm>
            <a:off x="2368550" y="3856325"/>
            <a:ext cx="679450" cy="3219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251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pic>
        <p:nvPicPr>
          <p:cNvPr id="43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E87BEB4F-9299-4965-8049-A09097DF5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  <a:prstGeom prst="rect">
            <a:avLst/>
          </a:prstGeom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D55E279D-3472-40D7-A0B2-531A9B7FE1D9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6293963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</p:txBody>
      </p:sp>
    </p:spTree>
    <p:extLst>
      <p:ext uri="{BB962C8B-B14F-4D97-AF65-F5344CB8AC3E}">
        <p14:creationId xmlns:p14="http://schemas.microsoft.com/office/powerpoint/2010/main" val="246502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5D9F422-D18B-4342-A7D5-B0F8E51AE59E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6293963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CA29DD-06A3-4A4F-A559-87076E60E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5"/>
          <a:stretch/>
        </p:blipFill>
        <p:spPr>
          <a:xfrm>
            <a:off x="4832993" y="1720945"/>
            <a:ext cx="4157550" cy="4813652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0D34D2-FBD5-4A80-8CD4-24178A469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780" y="2422255"/>
            <a:ext cx="2374933" cy="4107993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7925332-5BAF-4B37-8CBB-335BFAEBF2CA}"/>
              </a:ext>
            </a:extLst>
          </p:cNvPr>
          <p:cNvSpPr/>
          <p:nvPr/>
        </p:nvSpPr>
        <p:spPr>
          <a:xfrm>
            <a:off x="2265376" y="2743011"/>
            <a:ext cx="801609" cy="2732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2FAAB93-F318-4596-9A84-E929D3A58B57}"/>
              </a:ext>
            </a:extLst>
          </p:cNvPr>
          <p:cNvCxnSpPr>
            <a:cxnSpLocks/>
            <a:stCxn id="23" idx="6"/>
            <a:endCxn id="7" idx="0"/>
          </p:cNvCxnSpPr>
          <p:nvPr/>
        </p:nvCxnSpPr>
        <p:spPr>
          <a:xfrm flipV="1">
            <a:off x="3066985" y="1720945"/>
            <a:ext cx="3844783" cy="1158686"/>
          </a:xfrm>
          <a:prstGeom prst="bentConnector4">
            <a:avLst>
              <a:gd name="adj1" fmla="val 41794"/>
              <a:gd name="adj2" fmla="val 1252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C826F0-25B1-4B21-A57D-09128900089F}"/>
              </a:ext>
            </a:extLst>
          </p:cNvPr>
          <p:cNvSpPr/>
          <p:nvPr/>
        </p:nvSpPr>
        <p:spPr>
          <a:xfrm>
            <a:off x="247519" y="4650991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F0C587-ED7B-4026-B24E-2FEF7ACC84E9}"/>
              </a:ext>
            </a:extLst>
          </p:cNvPr>
          <p:cNvSpPr/>
          <p:nvPr/>
        </p:nvSpPr>
        <p:spPr>
          <a:xfrm>
            <a:off x="1804512" y="4604827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701ED-5E5D-49B3-938B-3D2C1C59211B}"/>
              </a:ext>
            </a:extLst>
          </p:cNvPr>
          <p:cNvSpPr/>
          <p:nvPr/>
        </p:nvSpPr>
        <p:spPr>
          <a:xfrm>
            <a:off x="3821849" y="4527973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F009F7-81A6-4301-B837-67389A419103}"/>
              </a:ext>
            </a:extLst>
          </p:cNvPr>
          <p:cNvSpPr/>
          <p:nvPr/>
        </p:nvSpPr>
        <p:spPr>
          <a:xfrm>
            <a:off x="6213474" y="4527973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E2BF95A-7824-4F02-80B1-8F39CF896043}"/>
              </a:ext>
            </a:extLst>
          </p:cNvPr>
          <p:cNvSpPr/>
          <p:nvPr/>
        </p:nvSpPr>
        <p:spPr>
          <a:xfrm>
            <a:off x="8045057" y="4502676"/>
            <a:ext cx="412357" cy="1950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63CFC-BD0F-41C5-8295-9B61990E420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F2BE2D-4D05-498A-8AA1-BDC21655815B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76F1BF-3827-4F14-8427-6CFFFD833D4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345B68C-A0D5-422C-9EC1-750D585C3CB1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F17B30-82B6-45EB-A4C1-8444446B512D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C34538C-F55B-49D3-BBFB-AE81484C4DF2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823450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Stage Pipe-Line</a:t>
            </a: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297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3BF40-1DD8-48D7-9320-AC113DA99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0" y="1741320"/>
            <a:ext cx="6108568" cy="4195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~20 minutes presentation.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~1-2  minutes per Title.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Part 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Architectural idea.</a:t>
            </a:r>
          </a:p>
          <a:p>
            <a:pPr marL="0" indent="0">
              <a:buNone/>
            </a:pPr>
            <a:r>
              <a:rPr lang="en-US" sz="2400" b="1" dirty="0"/>
              <a:t>Part 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Workflow &amp; Execution.</a:t>
            </a:r>
          </a:p>
          <a:p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E58019-969C-44C9-B711-A2395200CE24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2D00B1-2F42-46BE-A553-B169A37D8284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954FAA-8655-4AE8-BDE6-37C33C36FBDF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015D3-1F99-4173-89DF-B0DB4167BDBA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8BB873-170E-46AF-A3CA-AFEFFAF16307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CEB8F1-577C-4419-8869-FEE54B38D857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A54272-79E2-4D42-AA64-3FCF334938D9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8CA470-6B93-4F6F-ADDB-E6D43EF0F8C5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442B1-5C10-41B9-B03C-C9714BC2CBAA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C3C156-848B-494F-801F-5218226871CB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215D7D-41A8-489A-BC15-70A7BB485563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CDBA67-0DDB-43FC-A78B-CD3F0CBCF081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7A88D0-1520-474D-9BAD-11756B13D161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F5149-C36B-44A2-B4A8-7E3A2A016A9B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7388D0-EF53-4923-9143-9D1AEB2F0DEE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1026" name="Picture 2" descr="One Ring - Wikipedia">
            <a:extLst>
              <a:ext uri="{FF2B5EF4-FFF2-40B4-BE49-F238E27FC236}">
                <a16:creationId xmlns:a16="http://schemas.microsoft.com/office/drawing/2014/main" id="{0A00EF9C-8AC7-4625-AD9D-BD3D381BD7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484" y="3620341"/>
            <a:ext cx="2631486" cy="246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307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97409" y="1562380"/>
            <a:ext cx="823450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RISCV - RV32I/E ISA compatible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 Stage Pipe-Line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HW Threads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x Program Counter &amp;&amp; 4 x Register Files – See </a:t>
            </a: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0000"/>
                </a:highlight>
              </a:rPr>
              <a:t>RED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Sharing Execution Logic and Memory Access – See </a:t>
            </a: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00FF00"/>
                </a:highlight>
              </a:rPr>
              <a:t>Green</a:t>
            </a:r>
          </a:p>
          <a:p>
            <a:pPr lvl="1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Thread IPC of ¼ - 1 Instruction every 4 Cycles.</a:t>
            </a: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C826F0-25B1-4B21-A57D-09128900089F}"/>
              </a:ext>
            </a:extLst>
          </p:cNvPr>
          <p:cNvSpPr/>
          <p:nvPr/>
        </p:nvSpPr>
        <p:spPr>
          <a:xfrm>
            <a:off x="247519" y="4901456"/>
            <a:ext cx="412357" cy="11882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C7701ED-5E5D-49B3-938B-3D2C1C59211B}"/>
              </a:ext>
            </a:extLst>
          </p:cNvPr>
          <p:cNvSpPr/>
          <p:nvPr/>
        </p:nvSpPr>
        <p:spPr>
          <a:xfrm>
            <a:off x="2884603" y="4901456"/>
            <a:ext cx="670874" cy="10767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1F009F7-81A6-4301-B837-67389A419103}"/>
              </a:ext>
            </a:extLst>
          </p:cNvPr>
          <p:cNvSpPr/>
          <p:nvPr/>
        </p:nvSpPr>
        <p:spPr>
          <a:xfrm>
            <a:off x="4399833" y="4364610"/>
            <a:ext cx="1771468" cy="22366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0B8A2-3425-47DA-A8ED-DA4AB27422C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B6A819-E594-4717-A376-B4DC2642C37F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29BEA-8E5D-405A-B51F-BE9C0E26EBD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A6C087-E9C8-4E44-B47D-38813DE686BA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0FB25-51C4-42A9-9734-B98C609DAFF4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B5B1E4C-5307-4161-B65C-C856EF36AA67}"/>
              </a:ext>
            </a:extLst>
          </p:cNvPr>
          <p:cNvSpPr/>
          <p:nvPr/>
        </p:nvSpPr>
        <p:spPr>
          <a:xfrm>
            <a:off x="6600868" y="5061799"/>
            <a:ext cx="1257031" cy="119514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2AA1248-B884-4882-89E9-2EF866BE8F5F}"/>
              </a:ext>
            </a:extLst>
          </p:cNvPr>
          <p:cNvSpPr/>
          <p:nvPr/>
        </p:nvSpPr>
        <p:spPr>
          <a:xfrm>
            <a:off x="8331909" y="5069453"/>
            <a:ext cx="723826" cy="70904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3EE694-2D34-4EEC-BCF6-07CA362A678A}"/>
              </a:ext>
            </a:extLst>
          </p:cNvPr>
          <p:cNvSpPr/>
          <p:nvPr/>
        </p:nvSpPr>
        <p:spPr>
          <a:xfrm>
            <a:off x="1093481" y="5284801"/>
            <a:ext cx="723826" cy="97117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110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General-Purpose-Compute-Unit</a:t>
            </a:r>
            <a:br>
              <a:rPr lang="en-US" dirty="0"/>
            </a:br>
            <a:r>
              <a:rPr lang="en-US" dirty="0"/>
              <a:t>With 4 HW Threads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F57494B-13AB-4077-BF1B-76D24B0CCD6E}"/>
              </a:ext>
            </a:extLst>
          </p:cNvPr>
          <p:cNvSpPr txBox="1">
            <a:spLocks/>
          </p:cNvSpPr>
          <p:nvPr/>
        </p:nvSpPr>
        <p:spPr>
          <a:xfrm>
            <a:off x="97410" y="1562380"/>
            <a:ext cx="4491490" cy="2321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Hazards.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forwarding unit.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Pipe Flush - no branch predictor.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Context Switch.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Interrupts.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Thread Scheduler</a:t>
            </a:r>
          </a:p>
          <a:p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Etc.</a:t>
            </a:r>
          </a:p>
          <a:p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D0034199-BB9E-4463-B737-DB4806DFA2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1" y="3959294"/>
            <a:ext cx="9112578" cy="2841556"/>
          </a:xfr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B0B8A2-3425-47DA-A8ED-DA4AB27422C2}"/>
              </a:ext>
            </a:extLst>
          </p:cNvPr>
          <p:cNvSpPr/>
          <p:nvPr/>
        </p:nvSpPr>
        <p:spPr>
          <a:xfrm>
            <a:off x="351012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Fetch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B6A819-E594-4717-A376-B4DC2642C37F}"/>
              </a:ext>
            </a:extLst>
          </p:cNvPr>
          <p:cNvSpPr/>
          <p:nvPr/>
        </p:nvSpPr>
        <p:spPr>
          <a:xfrm>
            <a:off x="2241805" y="4068345"/>
            <a:ext cx="17812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Instruction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Decode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29BEA-8E5D-405A-B51F-BE9C0E26EBD7}"/>
              </a:ext>
            </a:extLst>
          </p:cNvPr>
          <p:cNvSpPr/>
          <p:nvPr/>
        </p:nvSpPr>
        <p:spPr>
          <a:xfrm>
            <a:off x="4588899" y="4271843"/>
            <a:ext cx="14318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Execute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A6C087-E9C8-4E44-B47D-38813DE686BA}"/>
              </a:ext>
            </a:extLst>
          </p:cNvPr>
          <p:cNvSpPr/>
          <p:nvPr/>
        </p:nvSpPr>
        <p:spPr>
          <a:xfrm>
            <a:off x="6600868" y="4064153"/>
            <a:ext cx="145905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Memory</a:t>
            </a:r>
            <a:b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Access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0FB25-51C4-42A9-9734-B98C609DAFF4}"/>
              </a:ext>
            </a:extLst>
          </p:cNvPr>
          <p:cNvSpPr/>
          <p:nvPr/>
        </p:nvSpPr>
        <p:spPr>
          <a:xfrm>
            <a:off x="8331909" y="4064152"/>
            <a:ext cx="96693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Write</a:t>
            </a:r>
            <a:b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2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Back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336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Use-Case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867" y="1443077"/>
            <a:ext cx="7126288" cy="4195763"/>
          </a:xfrm>
        </p:spPr>
        <p:txBody>
          <a:bodyPr>
            <a:normAutofit/>
          </a:bodyPr>
          <a:lstStyle/>
          <a:p>
            <a:r>
              <a:rPr lang="en-US" sz="2400" dirty="0"/>
              <a:t>Programable Accelerators.</a:t>
            </a:r>
          </a:p>
          <a:p>
            <a:r>
              <a:rPr lang="en-US" sz="2400" dirty="0"/>
              <a:t>Offload task from Main processor.</a:t>
            </a:r>
          </a:p>
          <a:p>
            <a:r>
              <a:rPr lang="en-US" sz="2400" dirty="0"/>
              <a:t>Multi HW Threaded accelerator.</a:t>
            </a:r>
          </a:p>
          <a:p>
            <a:pPr lvl="1"/>
            <a:r>
              <a:rPr lang="en-US" sz="2000" dirty="0"/>
              <a:t>Big-Data/Neural-Network/Machine-Learning.</a:t>
            </a:r>
          </a:p>
          <a:p>
            <a:r>
              <a:rPr lang="en-US" sz="2400" dirty="0"/>
              <a:t>Programable Controllers – </a:t>
            </a:r>
            <a:br>
              <a:rPr lang="en-US" sz="2400" dirty="0"/>
            </a:br>
            <a:r>
              <a:rPr lang="en-US" sz="2400" dirty="0"/>
              <a:t>Each controller gets an HW Thread.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641581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dirty="0"/>
              <a:t>Example Use-Case</a:t>
            </a:r>
            <a:endParaRPr lang="en-IL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 - Pseudo code for multi threaded accelerator.</a:t>
            </a:r>
            <a:br>
              <a:rPr lang="en-US" dirty="0"/>
            </a:br>
            <a:r>
              <a:rPr lang="en-US" dirty="0"/>
              <a:t>Have “switch case” for each Thread and use the CR “WHOAMI” to move Data around the threads and Cores.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06362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Workflow &amp; Execution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2D3DC7-7AE8-4B93-B0DB-0395846C1AC9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30BBA9-0624-4471-A701-2C2F667D5BF1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4AD9A-CC1D-4AA8-B865-01F8A93BC57E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23B47A-4EAC-43F2-89C0-E36C69BEF39E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479F64-A4B9-4B1C-9E34-4D251413DA55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45474-0A58-4957-A2F3-7A0A45628451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95F7C9-CB0A-48E6-B427-7C5085F27454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3F3B5-1CEB-4A66-9E3B-212AE1ABD36D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0BB0FC-E029-47B2-82C0-778B23FCE64F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91B477-8C0D-4301-8B98-1112DBA00DC8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BD0CCB-C687-4BB7-8DBE-2E9E7F37122C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0B3FF-F701-49E4-B35D-00FFDCBB89E8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8ED5F-A1CB-4624-A86C-B27CDFBBF8D9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C7C912-CA55-4C31-A0EE-181DA025D002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E626B8-5088-42F8-A0E9-FEB19A35280C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952464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RISCV Tool-Chain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79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Verilog Simulation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38982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GitHub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07542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Design - RTL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267755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Validation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53220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844F7-9DE2-4712-86EF-89C1A56E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RISCV</a:t>
            </a:r>
            <a:endParaRPr lang="en-I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57509B-F37F-4826-9791-580F53351DB7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I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2D00B1-2F42-46BE-A553-B169A37D8284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B954FAA-8655-4AE8-BDE6-37C33C36FBDF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B015D3-1F99-4173-89DF-B0DB4167BDBA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8BB873-170E-46AF-A3CA-AFEFFAF16307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1CEB8F1-577C-4419-8869-FEE54B38D857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A54272-79E2-4D42-AA64-3FCF334938D9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8CA470-6B93-4F6F-ADDB-E6D43EF0F8C5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EF442B1-5C10-41B9-B03C-C9714BC2CBAA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DC3C156-848B-494F-801F-5218226871CB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215D7D-41A8-489A-BC15-70A7BB485563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CDBA67-0DDB-43FC-A78B-CD3F0CBCF081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7A88D0-1520-474D-9BAD-11756B13D161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FF5149-C36B-44A2-B4A8-7E3A2A016A9B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7388D0-EF53-4923-9143-9D1AEB2F0DEE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pic>
        <p:nvPicPr>
          <p:cNvPr id="6146" name="Picture 2" descr="RISC-V International">
            <a:extLst>
              <a:ext uri="{FF2B5EF4-FFF2-40B4-BE49-F238E27FC236}">
                <a16:creationId xmlns:a16="http://schemas.microsoft.com/office/drawing/2014/main" id="{3914AC76-680D-4E3E-A774-E96275BB9C6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9" y="296130"/>
            <a:ext cx="3630809" cy="190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E58019-969C-44C9-B711-A2395200CE24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CEBABE-519F-47A2-ADAB-D55A3FAC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21" y="2376534"/>
            <a:ext cx="2369707" cy="4098954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03376F-6B94-47FC-9940-594DD32ED474}"/>
              </a:ext>
            </a:extLst>
          </p:cNvPr>
          <p:cNvSpPr txBox="1">
            <a:spLocks/>
          </p:cNvSpPr>
          <p:nvPr/>
        </p:nvSpPr>
        <p:spPr>
          <a:xfrm>
            <a:off x="191892" y="1249217"/>
            <a:ext cx="8296105" cy="463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61B12-4051-437A-9253-1A8AFBCC0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2009836"/>
            <a:ext cx="6706680" cy="427953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Open ISA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freely available to academia and industry.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Avoids “Over-Architecting” for specific </a:t>
            </a:r>
            <a:br>
              <a:rPr lang="en-US" sz="2400" b="1" dirty="0"/>
            </a:br>
            <a:r>
              <a:rPr lang="en-US" sz="2400" b="1" dirty="0"/>
              <a:t>micro-arch/technology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microcode, in-order, decoupled, Out-Of-Order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ASIC, FPGA, full-custom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Small “base” integer ISA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RV32I is usable by itself.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Customizable: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Optional Standard Extensions.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May add any Non-Standard Extensions.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896786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14" y="148973"/>
            <a:ext cx="9404723" cy="1400530"/>
          </a:xfrm>
        </p:spPr>
        <p:txBody>
          <a:bodyPr/>
          <a:lstStyle/>
          <a:p>
            <a:r>
              <a:rPr lang="en-US" sz="4400" dirty="0"/>
              <a:t>Proof Of Concept - FPGA</a:t>
            </a:r>
            <a:endParaRPr lang="en-IL" sz="4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C83E1-9638-4568-85AA-22A7C8B15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014" y="2343930"/>
            <a:ext cx="7126288" cy="4195763"/>
          </a:xfrm>
        </p:spPr>
        <p:txBody>
          <a:bodyPr/>
          <a:lstStyle/>
          <a:p>
            <a:r>
              <a:rPr lang="en-US" dirty="0"/>
              <a:t>TODO</a:t>
            </a:r>
            <a:endParaRPr lang="en-IL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104539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437B3-FD60-40EB-A8D9-5E3FE122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The Architectural idea</a:t>
            </a:r>
            <a:endParaRPr lang="en-IL" sz="60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2D3DC7-7AE8-4B93-B0DB-0395846C1AC9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30BBA9-0624-4471-A701-2C2F667D5BF1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4AD9A-CC1D-4AA8-B865-01F8A93BC57E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23B47A-4EAC-43F2-89C0-E36C69BEF39E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479F64-A4B9-4B1C-9E34-4D251413DA55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345474-0A58-4957-A2F3-7A0A45628451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95F7C9-CB0A-48E6-B427-7C5085F27454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E3F3B5-1CEB-4A66-9E3B-212AE1ABD36D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0BB0FC-E029-47B2-82C0-778B23FCE64F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91B477-8C0D-4301-8B98-1112DBA00DC8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BD0CCB-C687-4BB7-8DBE-2E9E7F37122C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0B3FF-F701-49E4-B35D-00FFDCBB89E8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A8ED5F-A1CB-4624-A86C-B27CDFBBF8D9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C7C912-CA55-4C31-A0EE-181DA025D002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E626B8-5088-42F8-A0E9-FEB19A35280C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55079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25265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39C785F-AA1B-4871-9973-FA8F1EAF854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20045" y="4492678"/>
            <a:ext cx="1475954" cy="1064383"/>
          </a:xfrm>
          <a:prstGeom prst="bentConnector3">
            <a:avLst>
              <a:gd name="adj1" fmla="val 1003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CC938E2E-7484-4CC1-A620-7CCF860481B3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43B0762-AA8C-44B7-913E-097B0BB057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0" y="4038599"/>
            <a:ext cx="1504952" cy="454079"/>
          </a:xfrm>
          <a:prstGeom prst="bentConnector3">
            <a:avLst>
              <a:gd name="adj1" fmla="val 1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08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888452-528C-486D-9E9F-AE7AEEA61F32}"/>
              </a:ext>
            </a:extLst>
          </p:cNvPr>
          <p:cNvSpPr/>
          <p:nvPr/>
        </p:nvSpPr>
        <p:spPr>
          <a:xfrm>
            <a:off x="4119514" y="5242260"/>
            <a:ext cx="1311336" cy="8568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BB3105-6E52-4852-AEAB-6AD02C88F6D5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</p:txBody>
      </p:sp>
    </p:spTree>
    <p:extLst>
      <p:ext uri="{BB962C8B-B14F-4D97-AF65-F5344CB8AC3E}">
        <p14:creationId xmlns:p14="http://schemas.microsoft.com/office/powerpoint/2010/main" val="202973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917933-96C1-4486-8AEC-E82A1D916F99}"/>
              </a:ext>
            </a:extLst>
          </p:cNvPr>
          <p:cNvCxnSpPr>
            <a:cxnSpLocks/>
            <a:stCxn id="64" idx="1"/>
          </p:cNvCxnSpPr>
          <p:nvPr/>
        </p:nvCxnSpPr>
        <p:spPr>
          <a:xfrm rot="16200000" flipV="1">
            <a:off x="3805774" y="5071527"/>
            <a:ext cx="1003868" cy="300090"/>
          </a:xfrm>
          <a:prstGeom prst="bentConnector3">
            <a:avLst>
              <a:gd name="adj1" fmla="val 1006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FA78CFD-80BE-44C0-9B5F-87390B1E70F1}"/>
              </a:ext>
            </a:extLst>
          </p:cNvPr>
          <p:cNvCxnSpPr>
            <a:cxnSpLocks/>
            <a:endCxn id="72" idx="7"/>
          </p:cNvCxnSpPr>
          <p:nvPr/>
        </p:nvCxnSpPr>
        <p:spPr>
          <a:xfrm rot="10800000" flipV="1">
            <a:off x="2758017" y="4719638"/>
            <a:ext cx="1362290" cy="7798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Typical Flow: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 I_MEM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Execute Program – Local D_MEM</a:t>
            </a:r>
          </a:p>
          <a:p>
            <a:pPr>
              <a:buFont typeface="+mj-lt"/>
              <a:buAutoNum type="arabicPeriod"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Access Non-Local D_MEM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3C5451E-1347-41AA-B2E7-B1888C50BEEE}"/>
              </a:ext>
            </a:extLst>
          </p:cNvPr>
          <p:cNvCxnSpPr>
            <a:cxnSpLocks/>
          </p:cNvCxnSpPr>
          <p:nvPr/>
        </p:nvCxnSpPr>
        <p:spPr>
          <a:xfrm flipV="1">
            <a:off x="1800523" y="3458493"/>
            <a:ext cx="4193880" cy="1261147"/>
          </a:xfrm>
          <a:prstGeom prst="bentConnector3">
            <a:avLst>
              <a:gd name="adj1" fmla="val -343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9A8F0D5-692E-40FE-A89D-7B992A21A5E5}"/>
              </a:ext>
            </a:extLst>
          </p:cNvPr>
          <p:cNvCxnSpPr>
            <a:cxnSpLocks/>
            <a:stCxn id="72" idx="1"/>
          </p:cNvCxnSpPr>
          <p:nvPr/>
        </p:nvCxnSpPr>
        <p:spPr>
          <a:xfrm rot="16200000" flipV="1">
            <a:off x="1716078" y="4792767"/>
            <a:ext cx="779824" cy="633569"/>
          </a:xfrm>
          <a:prstGeom prst="bentConnector3">
            <a:avLst>
              <a:gd name="adj1" fmla="val 996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D8C41C-4980-4B92-BCF6-F7C72E2F5BC5}"/>
              </a:ext>
            </a:extLst>
          </p:cNvPr>
          <p:cNvCxnSpPr>
            <a:cxnSpLocks/>
            <a:endCxn id="64" idx="7"/>
          </p:cNvCxnSpPr>
          <p:nvPr/>
        </p:nvCxnSpPr>
        <p:spPr>
          <a:xfrm rot="5400000">
            <a:off x="4463234" y="4192334"/>
            <a:ext cx="2231140" cy="8312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1DCAF5E-0A44-4462-834C-E76C57F36EBB}"/>
              </a:ext>
            </a:extLst>
          </p:cNvPr>
          <p:cNvSpPr/>
          <p:nvPr/>
        </p:nvSpPr>
        <p:spPr>
          <a:xfrm>
            <a:off x="4311650" y="5674423"/>
            <a:ext cx="997654" cy="33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353343" y="5465114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7056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F1AD-E1BD-40D4-9214-455EFE4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Lord-Of-The-Ring</a:t>
            </a:r>
            <a:endParaRPr lang="en-IL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D473DB5A-5DF8-4AA0-A071-8FF9183470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40" y="1364615"/>
            <a:ext cx="7486073" cy="504066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0053F8-B7BE-42A8-894A-181431584142}"/>
              </a:ext>
            </a:extLst>
          </p:cNvPr>
          <p:cNvSpPr/>
          <p:nvPr/>
        </p:nvSpPr>
        <p:spPr>
          <a:xfrm>
            <a:off x="10143198" y="159300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</a:t>
            </a:r>
            <a:endParaRPr lang="en-IL" sz="16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683FF0-F477-41FE-A61B-5148BEFE706C}"/>
              </a:ext>
            </a:extLst>
          </p:cNvPr>
          <p:cNvSpPr/>
          <p:nvPr/>
        </p:nvSpPr>
        <p:spPr>
          <a:xfrm>
            <a:off x="10143198" y="460482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RISCV Tool-Chain</a:t>
            </a:r>
            <a:endParaRPr lang="en-IL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310CF1-7C05-4F96-888D-0ED260082A10}"/>
              </a:ext>
            </a:extLst>
          </p:cNvPr>
          <p:cNvSpPr/>
          <p:nvPr/>
        </p:nvSpPr>
        <p:spPr>
          <a:xfrm>
            <a:off x="10143196" y="3008306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GPC_4T</a:t>
            </a:r>
            <a:endParaRPr lang="en-IL" sz="16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37844C1-3CDD-4871-A4DF-493DAA50B5D5}"/>
              </a:ext>
            </a:extLst>
          </p:cNvPr>
          <p:cNvSpPr/>
          <p:nvPr/>
        </p:nvSpPr>
        <p:spPr>
          <a:xfrm>
            <a:off x="10143197" y="2343930"/>
            <a:ext cx="1951392" cy="296630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LOTR</a:t>
            </a:r>
            <a:endParaRPr lang="en-IL" sz="16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6467A0-CB6B-4BCC-92F0-1C7EA17E42CD}"/>
              </a:ext>
            </a:extLst>
          </p:cNvPr>
          <p:cNvSpPr/>
          <p:nvPr/>
        </p:nvSpPr>
        <p:spPr>
          <a:xfrm>
            <a:off x="10143197" y="2675865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RC</a:t>
            </a:r>
            <a:endParaRPr lang="en-IL" sz="16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73CC1F-7C69-479C-A0BA-949E7470D21A}"/>
              </a:ext>
            </a:extLst>
          </p:cNvPr>
          <p:cNvSpPr/>
          <p:nvPr/>
        </p:nvSpPr>
        <p:spPr>
          <a:xfrm>
            <a:off x="10143196" y="3672664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Example</a:t>
            </a:r>
            <a:endParaRPr lang="en-IL" sz="16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CF72CE0-3752-4508-A026-AA77368B3575}"/>
              </a:ext>
            </a:extLst>
          </p:cNvPr>
          <p:cNvSpPr/>
          <p:nvPr/>
        </p:nvSpPr>
        <p:spPr>
          <a:xfrm>
            <a:off x="10136742" y="528576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GitHub</a:t>
            </a:r>
            <a:endParaRPr lang="en-IL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FA76825-E581-4367-9BDE-71F0387A05DA}"/>
              </a:ext>
            </a:extLst>
          </p:cNvPr>
          <p:cNvSpPr/>
          <p:nvPr/>
        </p:nvSpPr>
        <p:spPr>
          <a:xfrm>
            <a:off x="10143197" y="5625139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Design - RTL</a:t>
            </a:r>
            <a:endParaRPr lang="en-IL" sz="16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9210676-8BA9-4FD7-957D-A6F0C941E809}"/>
              </a:ext>
            </a:extLst>
          </p:cNvPr>
          <p:cNvSpPr/>
          <p:nvPr/>
        </p:nvSpPr>
        <p:spPr>
          <a:xfrm>
            <a:off x="10143197" y="4945630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Verilog Simulation</a:t>
            </a:r>
            <a:endParaRPr lang="en-IL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CB90D01-19C8-44CF-BAE1-734CAE313E13}"/>
              </a:ext>
            </a:extLst>
          </p:cNvPr>
          <p:cNvSpPr/>
          <p:nvPr/>
        </p:nvSpPr>
        <p:spPr>
          <a:xfrm>
            <a:off x="10143197" y="5966697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Validation</a:t>
            </a:r>
            <a:endParaRPr lang="en-IL" sz="16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C3537-EEF4-4612-9BED-4ECB61DA2CEF}"/>
              </a:ext>
            </a:extLst>
          </p:cNvPr>
          <p:cNvSpPr/>
          <p:nvPr/>
        </p:nvSpPr>
        <p:spPr>
          <a:xfrm>
            <a:off x="10143198" y="1252873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Introduction</a:t>
            </a:r>
            <a:endParaRPr lang="en-IL" sz="16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BE2788-305A-4FBB-B70A-406F1451603E}"/>
              </a:ext>
            </a:extLst>
          </p:cNvPr>
          <p:cNvSpPr/>
          <p:nvPr/>
        </p:nvSpPr>
        <p:spPr>
          <a:xfrm>
            <a:off x="10143196" y="3344052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Use-Case</a:t>
            </a:r>
            <a:endParaRPr lang="en-IL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F8C0BD-6A9B-42B2-94CB-7F2D5F1A463C}"/>
              </a:ext>
            </a:extLst>
          </p:cNvPr>
          <p:cNvSpPr/>
          <p:nvPr/>
        </p:nvSpPr>
        <p:spPr>
          <a:xfrm>
            <a:off x="10624206" y="1899035"/>
            <a:ext cx="9893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Idea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BF8D9C-D9F8-4F21-8EFD-D440AE866212}"/>
              </a:ext>
            </a:extLst>
          </p:cNvPr>
          <p:cNvSpPr/>
          <p:nvPr/>
        </p:nvSpPr>
        <p:spPr>
          <a:xfrm>
            <a:off x="10143197" y="4127771"/>
            <a:ext cx="18822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Execution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B2BF97F-1F01-4629-80DE-F1B2A79659EB}"/>
              </a:ext>
            </a:extLst>
          </p:cNvPr>
          <p:cNvSpPr/>
          <p:nvPr/>
        </p:nvSpPr>
        <p:spPr>
          <a:xfrm>
            <a:off x="10136742" y="6304648"/>
            <a:ext cx="1951392" cy="296630"/>
          </a:xfrm>
          <a:prstGeom prst="roundRect">
            <a:avLst/>
          </a:prstGeom>
          <a:ln w="19050">
            <a:solidFill>
              <a:srgbClr val="0070C0"/>
            </a:solidFill>
          </a:ln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POC - FPGA</a:t>
            </a:r>
            <a:endParaRPr lang="en-IL" sz="16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A917933-96C1-4486-8AEC-E82A1D916F99}"/>
              </a:ext>
            </a:extLst>
          </p:cNvPr>
          <p:cNvCxnSpPr>
            <a:cxnSpLocks/>
            <a:stCxn id="64" idx="1"/>
          </p:cNvCxnSpPr>
          <p:nvPr/>
        </p:nvCxnSpPr>
        <p:spPr>
          <a:xfrm rot="16200000" flipV="1">
            <a:off x="3805774" y="5071527"/>
            <a:ext cx="1003868" cy="300090"/>
          </a:xfrm>
          <a:prstGeom prst="bentConnector3">
            <a:avLst>
              <a:gd name="adj1" fmla="val 10060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74D93C1C-CD29-4936-BB8F-AE5F5FE59431}"/>
              </a:ext>
            </a:extLst>
          </p:cNvPr>
          <p:cNvSpPr txBox="1">
            <a:spLocks/>
          </p:cNvSpPr>
          <p:nvPr/>
        </p:nvSpPr>
        <p:spPr>
          <a:xfrm>
            <a:off x="553747" y="1836641"/>
            <a:ext cx="4877102" cy="16218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Other options for Memory Mapped Agent:</a:t>
            </a:r>
          </a:p>
          <a:p>
            <a:pPr marL="0" indent="0">
              <a:buNone/>
            </a:pPr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Have an “Accelerator–Agent” instead of CORE for specific HW Accelerate calculation.</a:t>
            </a:r>
          </a:p>
          <a:p>
            <a:pPr>
              <a:buFont typeface="+mj-lt"/>
              <a:buAutoNum type="arabicPeriod"/>
            </a:pPr>
            <a:endParaRPr lang="en-US" dirty="0">
              <a:ln w="0"/>
              <a:solidFill>
                <a:sysClr val="windowText" lastClr="0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D8C41C-4980-4B92-BCF6-F7C72E2F5BC5}"/>
              </a:ext>
            </a:extLst>
          </p:cNvPr>
          <p:cNvCxnSpPr>
            <a:cxnSpLocks/>
            <a:endCxn id="64" idx="7"/>
          </p:cNvCxnSpPr>
          <p:nvPr/>
        </p:nvCxnSpPr>
        <p:spPr>
          <a:xfrm rot="5400000">
            <a:off x="4463234" y="4192334"/>
            <a:ext cx="2231140" cy="83120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C1DCAF5E-0A44-4462-834C-E76C57F36EBB}"/>
              </a:ext>
            </a:extLst>
          </p:cNvPr>
          <p:cNvSpPr/>
          <p:nvPr/>
        </p:nvSpPr>
        <p:spPr>
          <a:xfrm>
            <a:off x="4311650" y="5674423"/>
            <a:ext cx="997654" cy="33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3845D55-D30C-461E-B9DF-F5BF0F0D23A2}"/>
              </a:ext>
            </a:extLst>
          </p:cNvPr>
          <p:cNvSpPr/>
          <p:nvPr/>
        </p:nvSpPr>
        <p:spPr>
          <a:xfrm>
            <a:off x="2353343" y="5465114"/>
            <a:ext cx="474105" cy="234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922C38-DFB4-4330-B49A-72489437EB64}"/>
              </a:ext>
            </a:extLst>
          </p:cNvPr>
          <p:cNvSpPr/>
          <p:nvPr/>
        </p:nvSpPr>
        <p:spPr>
          <a:xfrm>
            <a:off x="1708709" y="5285762"/>
            <a:ext cx="1222326" cy="90040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Accelerator</a:t>
            </a:r>
            <a:endParaRPr lang="en-IL" sz="12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B064032-EAC9-4699-9F8B-7E43A9689D20}"/>
              </a:ext>
            </a:extLst>
          </p:cNvPr>
          <p:cNvCxnSpPr>
            <a:cxnSpLocks/>
          </p:cNvCxnSpPr>
          <p:nvPr/>
        </p:nvCxnSpPr>
        <p:spPr>
          <a:xfrm flipV="1">
            <a:off x="1800523" y="3458493"/>
            <a:ext cx="4193880" cy="1261147"/>
          </a:xfrm>
          <a:prstGeom prst="bentConnector3">
            <a:avLst>
              <a:gd name="adj1" fmla="val -3433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3E2CFB7-51FC-48D3-9BC2-DF541D60D5DF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16078" y="4792767"/>
            <a:ext cx="779824" cy="633569"/>
          </a:xfrm>
          <a:prstGeom prst="bentConnector3">
            <a:avLst>
              <a:gd name="adj1" fmla="val 996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FA78CFD-80BE-44C0-9B5F-87390B1E70F1}"/>
              </a:ext>
            </a:extLst>
          </p:cNvPr>
          <p:cNvCxnSpPr>
            <a:cxnSpLocks/>
            <a:endCxn id="72" idx="7"/>
          </p:cNvCxnSpPr>
          <p:nvPr/>
        </p:nvCxnSpPr>
        <p:spPr>
          <a:xfrm rot="10800000" flipV="1">
            <a:off x="2758017" y="4719638"/>
            <a:ext cx="1362290" cy="77982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02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702</TotalTime>
  <Words>1151</Words>
  <Application>Microsoft Office PowerPoint</Application>
  <PresentationFormat>Widescreen</PresentationFormat>
  <Paragraphs>567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Ion</vt:lpstr>
      <vt:lpstr>LOTR Lord-Of-The-Ring</vt:lpstr>
      <vt:lpstr>Introduction</vt:lpstr>
      <vt:lpstr>RISCV</vt:lpstr>
      <vt:lpstr>The Architectural idea</vt:lpstr>
      <vt:lpstr>Lord-Of-The-Ring</vt:lpstr>
      <vt:lpstr>Lord-Of-The-Ring</vt:lpstr>
      <vt:lpstr>Lord-Of-The-Ring</vt:lpstr>
      <vt:lpstr>Lord-Of-The-Ring</vt:lpstr>
      <vt:lpstr>Lord-Of-The-Ring</vt:lpstr>
      <vt:lpstr>Lord-Of-The-Ring</vt:lpstr>
      <vt:lpstr>Ring-Controller</vt:lpstr>
      <vt:lpstr>Ring-Controller</vt:lpstr>
      <vt:lpstr>Ring-Controller</vt:lpstr>
      <vt:lpstr>Ring-Controller</vt:lpstr>
      <vt:lpstr>Ring-Controller</vt:lpstr>
      <vt:lpstr>Ring-Controller</vt:lpstr>
      <vt:lpstr>General-Purpose-Compute-Unit With 4 HW Threads</vt:lpstr>
      <vt:lpstr>General-Purpose-Compute-Unit With 4 HW Threads</vt:lpstr>
      <vt:lpstr>General-Purpose-Compute-Unit With 4 HW Threads</vt:lpstr>
      <vt:lpstr>General-Purpose-Compute-Unit With 4 HW Threads</vt:lpstr>
      <vt:lpstr>General-Purpose-Compute-Unit With 4 HW Threads</vt:lpstr>
      <vt:lpstr>Use-Case</vt:lpstr>
      <vt:lpstr>Example Use-Case</vt:lpstr>
      <vt:lpstr>Workflow &amp; Execution</vt:lpstr>
      <vt:lpstr>RISCV Tool-Chain</vt:lpstr>
      <vt:lpstr>Verilog Simulation</vt:lpstr>
      <vt:lpstr>GitHub</vt:lpstr>
      <vt:lpstr>Design - RTL</vt:lpstr>
      <vt:lpstr>Validation</vt:lpstr>
      <vt:lpstr>Proof Of Concept - FPGA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LOTR Lord-Of-The-Ring</dc:title>
  <dc:creator>Ben David, Amichai</dc:creator>
  <cp:lastModifiedBy>Ben David, Amichai</cp:lastModifiedBy>
  <cp:revision>59</cp:revision>
  <dcterms:created xsi:type="dcterms:W3CDTF">2021-05-18T11:53:11Z</dcterms:created>
  <dcterms:modified xsi:type="dcterms:W3CDTF">2021-05-19T08:45:58Z</dcterms:modified>
</cp:coreProperties>
</file>